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601200" cy="7315200"/>
  <p:notesSz cx="6858000" cy="9144000"/>
  <p:embeddedFontLst>
    <p:embeddedFont>
      <p:font typeface="Hind" panose="02000000000000000000" pitchFamily="2" charset="77"/>
      <p:regular r:id="rId10"/>
      <p:bold r:id="rId11"/>
    </p:embeddedFont>
    <p:embeddedFont>
      <p:font typeface="Patrick Hand" pitchFamily="2" charset="77"/>
      <p:regular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Slab" pitchFamily="2" charset="0"/>
      <p:regular r:id="rId17"/>
      <p:bold r:id="rId18"/>
    </p:embeddedFont>
    <p:embeddedFont>
      <p:font typeface="Roboto Slab Regular" pitchFamily="2" charset="0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3" d="100"/>
          <a:sy n="113" d="100"/>
        </p:scale>
        <p:origin x="1984" y="192"/>
      </p:cViewPr>
      <p:guideLst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9026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06eefa7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06eefa7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1ab8d37d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1ab8d37d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06eefa7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06eefa7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06eefa77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06eefa77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06eefa77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06eefa77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a44933fe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a44933fe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4421ba7ce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4421ba7ce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../slides/slide4.xm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slide" Target="../slides/slide5.xml"/><Relationship Id="rId4" Type="http://schemas.openxmlformats.org/officeDocument/2006/relationships/slide" Target="../slides/slide3.xm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207400" y="169000"/>
            <a:ext cx="1393800" cy="435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- TOC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l="-828" t="-2384" r="91126" b="49984"/>
          <a:stretch/>
        </p:blipFill>
        <p:spPr>
          <a:xfrm rot="-3941328">
            <a:off x="7195941" y="347527"/>
            <a:ext cx="759022" cy="8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744513" y="2941536"/>
            <a:ext cx="425400" cy="425400"/>
          </a:xfrm>
          <a:prstGeom prst="ellipse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1</a:t>
            </a:r>
            <a:endParaRPr sz="2200" b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744513" y="3682999"/>
            <a:ext cx="425400" cy="425400"/>
          </a:xfrm>
          <a:prstGeom prst="ellipse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2</a:t>
            </a:r>
            <a:endParaRPr sz="2200" b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44513" y="4411460"/>
            <a:ext cx="425400" cy="425400"/>
          </a:xfrm>
          <a:prstGeom prst="ellipse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3</a:t>
            </a:r>
            <a:endParaRPr sz="2200" b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404625" y="844775"/>
            <a:ext cx="5829600" cy="289800"/>
          </a:xfrm>
          <a:prstGeom prst="homePlate">
            <a:avLst>
              <a:gd name="adj" fmla="val 50000"/>
            </a:avLst>
          </a:prstGeom>
          <a:solidFill>
            <a:srgbClr val="0B539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4080000" algn="bl" rotWithShape="0">
              <a:srgbClr val="000000">
                <a:alpha val="9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 b="1"/>
          </a:p>
        </p:txBody>
      </p:sp>
      <p:cxnSp>
        <p:nvCxnSpPr>
          <p:cNvPr id="33" name="Google Shape;33;p4"/>
          <p:cNvCxnSpPr/>
          <p:nvPr/>
        </p:nvCxnSpPr>
        <p:spPr>
          <a:xfrm>
            <a:off x="792075" y="3511310"/>
            <a:ext cx="381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4" name="Google Shape;34;p4"/>
          <p:cNvCxnSpPr/>
          <p:nvPr/>
        </p:nvCxnSpPr>
        <p:spPr>
          <a:xfrm>
            <a:off x="779842" y="4299800"/>
            <a:ext cx="381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5" name="Google Shape;35;p4"/>
          <p:cNvCxnSpPr/>
          <p:nvPr/>
        </p:nvCxnSpPr>
        <p:spPr>
          <a:xfrm>
            <a:off x="728867" y="5080401"/>
            <a:ext cx="381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6" name="Google Shape;36;p4"/>
          <p:cNvSpPr/>
          <p:nvPr/>
        </p:nvSpPr>
        <p:spPr>
          <a:xfrm>
            <a:off x="744513" y="5232685"/>
            <a:ext cx="425400" cy="425400"/>
          </a:xfrm>
          <a:prstGeom prst="ellipse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4</a:t>
            </a:r>
            <a:endParaRPr sz="2200" b="1">
              <a:solidFill>
                <a:srgbClr val="FFFFFF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7" name="Google Shape;37;p4">
            <a:hlinkClick r:id="" action="ppaction://hlinkshowjump?jump=nextslide"/>
          </p:cNvPr>
          <p:cNvSpPr txBox="1"/>
          <p:nvPr/>
        </p:nvSpPr>
        <p:spPr>
          <a:xfrm>
            <a:off x="1321838" y="2975475"/>
            <a:ext cx="32436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a Video</a:t>
            </a:r>
            <a:endParaRPr sz="2200" b="1">
              <a:solidFill>
                <a:srgbClr val="0000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" name="Google Shape;38;p4">
            <a:hlinkClick r:id="rId3" action="ppaction://hlinksldjump"/>
          </p:cNvPr>
          <p:cNvSpPr txBox="1"/>
          <p:nvPr/>
        </p:nvSpPr>
        <p:spPr>
          <a:xfrm>
            <a:off x="1321850" y="4292850"/>
            <a:ext cx="3243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or Listen </a:t>
            </a:r>
            <a:b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the </a:t>
            </a:r>
            <a: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</a:rPr>
              <a:t>Issue</a:t>
            </a:r>
            <a:endParaRPr sz="2200" b="1" u="sng">
              <a:solidFill>
                <a:srgbClr val="0000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" name="Google Shape;39;p4">
            <a:hlinkClick r:id="rId4" action="ppaction://hlinksldjump"/>
          </p:cNvPr>
          <p:cNvSpPr txBox="1"/>
          <p:nvPr/>
        </p:nvSpPr>
        <p:spPr>
          <a:xfrm>
            <a:off x="1337475" y="3506600"/>
            <a:ext cx="3243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Answer a Question About the Video</a:t>
            </a:r>
            <a:endParaRPr sz="2200" b="1">
              <a:solidFill>
                <a:srgbClr val="0000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" name="Google Shape;40;p4">
            <a:hlinkClick r:id="rId5" action="ppaction://hlinksldjump"/>
          </p:cNvPr>
          <p:cNvSpPr txBox="1"/>
          <p:nvPr/>
        </p:nvSpPr>
        <p:spPr>
          <a:xfrm>
            <a:off x="1337475" y="5002724"/>
            <a:ext cx="32436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 What </a:t>
            </a:r>
            <a:b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" sz="2200" b="1" u="sng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 Learned</a:t>
            </a:r>
            <a:endParaRPr sz="2200" b="1">
              <a:solidFill>
                <a:srgbClr val="0000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313875" y="0"/>
            <a:ext cx="8577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Name:</a:t>
            </a:r>
            <a:endParaRPr sz="1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" name="Google Shape;42;p4"/>
          <p:cNvPicPr preferRelativeResize="0"/>
          <p:nvPr/>
        </p:nvPicPr>
        <p:blipFill rotWithShape="1">
          <a:blip r:embed="rId6">
            <a:alphaModFix/>
          </a:blip>
          <a:srcRect t="278" b="278"/>
          <a:stretch/>
        </p:blipFill>
        <p:spPr>
          <a:xfrm rot="411338">
            <a:off x="4998847" y="1555828"/>
            <a:ext cx="3297732" cy="439004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855000" y="68284"/>
            <a:ext cx="171000" cy="1296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/>
          <p:nvPr/>
        </p:nvSpPr>
        <p:spPr>
          <a:xfrm>
            <a:off x="183600" y="1374700"/>
            <a:ext cx="44691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latin typeface="Roboto Slab Regular"/>
                <a:ea typeface="Roboto Slab Regular"/>
                <a:cs typeface="Roboto Slab Regular"/>
                <a:sym typeface="Roboto Slab Regular"/>
              </a:rPr>
              <a:t>Following the Rules</a:t>
            </a:r>
            <a:endParaRPr sz="38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5" name="Google Shape;45;p4"/>
          <p:cNvSpPr txBox="1"/>
          <p:nvPr/>
        </p:nvSpPr>
        <p:spPr>
          <a:xfrm>
            <a:off x="451575" y="882663"/>
            <a:ext cx="57357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0" rIns="110375" bIns="110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RESPONSIBLE DECISION MAKING:</a:t>
            </a:r>
            <a:r>
              <a:rPr lang="en" sz="1900" b="1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 Caring for My Community</a:t>
            </a:r>
            <a:endParaRPr sz="1900" b="1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46" name="Google Shape;46;p4"/>
          <p:cNvPicPr preferRelativeResize="0"/>
          <p:nvPr/>
        </p:nvPicPr>
        <p:blipFill rotWithShape="1">
          <a:blip r:embed="rId7">
            <a:alphaModFix/>
          </a:blip>
          <a:srcRect l="17487" t="68425" r="70680" b="18091"/>
          <a:stretch/>
        </p:blipFill>
        <p:spPr>
          <a:xfrm rot="-1111418">
            <a:off x="8144819" y="-82759"/>
            <a:ext cx="518618" cy="53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4"/>
          <p:cNvPicPr preferRelativeResize="0"/>
          <p:nvPr/>
        </p:nvPicPr>
        <p:blipFill rotWithShape="1">
          <a:blip r:embed="rId7">
            <a:alphaModFix/>
          </a:blip>
          <a:srcRect l="28202" t="69639" r="65967" b="16877"/>
          <a:stretch/>
        </p:blipFill>
        <p:spPr>
          <a:xfrm rot="-3553316">
            <a:off x="7260365" y="-20433"/>
            <a:ext cx="255548" cy="5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4"/>
          <p:cNvPicPr preferRelativeResize="0"/>
          <p:nvPr/>
        </p:nvPicPr>
        <p:blipFill rotWithShape="1">
          <a:blip r:embed="rId2">
            <a:alphaModFix/>
          </a:blip>
          <a:srcRect l="44747" t="59192" r="45550"/>
          <a:stretch/>
        </p:blipFill>
        <p:spPr>
          <a:xfrm rot="-867386">
            <a:off x="7491044" y="4175"/>
            <a:ext cx="857701" cy="7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4"/>
          <p:cNvPicPr preferRelativeResize="0"/>
          <p:nvPr/>
        </p:nvPicPr>
        <p:blipFill rotWithShape="1">
          <a:blip r:embed="rId2">
            <a:alphaModFix/>
          </a:blip>
          <a:srcRect l="56709" t="3444" r="33588" b="55747"/>
          <a:stretch/>
        </p:blipFill>
        <p:spPr>
          <a:xfrm rot="3341035">
            <a:off x="8847045" y="353798"/>
            <a:ext cx="857696" cy="72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4"/>
          <p:cNvPicPr preferRelativeResize="0"/>
          <p:nvPr/>
        </p:nvPicPr>
        <p:blipFill rotWithShape="1">
          <a:blip r:embed="rId2">
            <a:alphaModFix/>
          </a:blip>
          <a:srcRect l="69066" t="1752" r="21230" b="51875"/>
          <a:stretch/>
        </p:blipFill>
        <p:spPr>
          <a:xfrm rot="1229273">
            <a:off x="8519075" y="2150"/>
            <a:ext cx="759021" cy="7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"/>
          <p:cNvPicPr preferRelativeResize="0"/>
          <p:nvPr/>
        </p:nvPicPr>
        <p:blipFill rotWithShape="1">
          <a:blip r:embed="rId7">
            <a:alphaModFix/>
          </a:blip>
          <a:srcRect l="28202" t="69639" r="65967" b="16877"/>
          <a:stretch/>
        </p:blipFill>
        <p:spPr>
          <a:xfrm rot="3760979">
            <a:off x="9431639" y="862605"/>
            <a:ext cx="255549" cy="53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774160">
            <a:off x="7616928" y="348317"/>
            <a:ext cx="1638146" cy="131919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/>
          <p:nvPr/>
        </p:nvSpPr>
        <p:spPr>
          <a:xfrm rot="763300">
            <a:off x="7633597" y="408076"/>
            <a:ext cx="1604796" cy="102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SEL </a:t>
            </a:r>
            <a:br>
              <a:rPr lang="en" sz="39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39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Toolkit</a:t>
            </a:r>
            <a:endParaRPr sz="3900" b="1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54" name="Google Shape;54;p4"/>
          <p:cNvPicPr preferRelativeResize="0"/>
          <p:nvPr/>
        </p:nvPicPr>
        <p:blipFill rotWithShape="1">
          <a:blip r:embed="rId9">
            <a:alphaModFix/>
          </a:blip>
          <a:srcRect l="2954" r="2954"/>
          <a:stretch/>
        </p:blipFill>
        <p:spPr>
          <a:xfrm rot="420002">
            <a:off x="3996164" y="1052464"/>
            <a:ext cx="5249572" cy="585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- Watch a Video">
  <p:cSld name="TITLE_AND_BODY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"/>
          <p:cNvPicPr preferRelativeResize="0"/>
          <p:nvPr/>
        </p:nvPicPr>
        <p:blipFill rotWithShape="1">
          <a:blip r:embed="rId2">
            <a:alphaModFix/>
          </a:blip>
          <a:srcRect t="738" b="729"/>
          <a:stretch/>
        </p:blipFill>
        <p:spPr>
          <a:xfrm>
            <a:off x="1887338" y="1778350"/>
            <a:ext cx="5715003" cy="318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 rotWithShape="1">
          <a:blip r:embed="rId3">
            <a:alphaModFix/>
          </a:blip>
          <a:srcRect t="2462" b="2462"/>
          <a:stretch/>
        </p:blipFill>
        <p:spPr>
          <a:xfrm>
            <a:off x="1036388" y="1511950"/>
            <a:ext cx="7416923" cy="51598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5"/>
          <p:cNvSpPr txBox="1"/>
          <p:nvPr/>
        </p:nvSpPr>
        <p:spPr>
          <a:xfrm>
            <a:off x="711900" y="827250"/>
            <a:ext cx="81693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Roboto Slab Regular"/>
                <a:ea typeface="Roboto Slab Regular"/>
                <a:cs typeface="Roboto Slab Regular"/>
                <a:sym typeface="Roboto Slab Regular"/>
              </a:rPr>
              <a:t>Watch a Video</a:t>
            </a:r>
            <a:endParaRPr sz="37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1218300" y="6724500"/>
            <a:ext cx="7281900" cy="334500"/>
          </a:xfrm>
          <a:prstGeom prst="homePlate">
            <a:avLst>
              <a:gd name="adj" fmla="val 50000"/>
            </a:avLst>
          </a:prstGeom>
          <a:solidFill>
            <a:srgbClr val="D1FC0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4080000" algn="bl" rotWithShape="0">
              <a:srgbClr val="000000">
                <a:alpha val="9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Now answer a question about the video on the next slide.</a:t>
            </a:r>
            <a:endParaRPr sz="1800" b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61" name="Google Shape;61;p5"/>
          <p:cNvPicPr preferRelativeResize="0"/>
          <p:nvPr/>
        </p:nvPicPr>
        <p:blipFill rotWithShape="1">
          <a:blip r:embed="rId4">
            <a:alphaModFix/>
          </a:blip>
          <a:srcRect l="12215" t="-2616" r="78229" b="51420"/>
          <a:stretch/>
        </p:blipFill>
        <p:spPr>
          <a:xfrm>
            <a:off x="711900" y="6196275"/>
            <a:ext cx="999020" cy="11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5"/>
          <p:cNvPicPr preferRelativeResize="0"/>
          <p:nvPr/>
        </p:nvPicPr>
        <p:blipFill rotWithShape="1">
          <a:blip r:embed="rId5">
            <a:alphaModFix/>
          </a:blip>
          <a:srcRect l="2153" t="-4042" r="-5683" b="59568"/>
          <a:stretch/>
        </p:blipFill>
        <p:spPr>
          <a:xfrm rot="10">
            <a:off x="6642150" y="-164596"/>
            <a:ext cx="2717700" cy="8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"/>
          <p:cNvSpPr txBox="1"/>
          <p:nvPr/>
        </p:nvSpPr>
        <p:spPr>
          <a:xfrm>
            <a:off x="6642150" y="47275"/>
            <a:ext cx="27177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RESPONSIBLE DECISION MAKING: Caring for My Community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9838850" y="3535650"/>
            <a:ext cx="4816800" cy="169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65" name="Google Shape;65;p5"/>
          <p:cNvPicPr preferRelativeResize="0"/>
          <p:nvPr/>
        </p:nvPicPr>
        <p:blipFill rotWithShape="1">
          <a:blip r:embed="rId6">
            <a:alphaModFix/>
          </a:blip>
          <a:srcRect l="66402" t="-41525" r="23895" b="95154"/>
          <a:stretch/>
        </p:blipFill>
        <p:spPr>
          <a:xfrm>
            <a:off x="6337276" y="-37326"/>
            <a:ext cx="759023" cy="72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4603" y="5204390"/>
            <a:ext cx="2380501" cy="99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5"/>
          <p:cNvSpPr txBox="1"/>
          <p:nvPr/>
        </p:nvSpPr>
        <p:spPr>
          <a:xfrm>
            <a:off x="3852353" y="5487627"/>
            <a:ext cx="1785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Click Here</a:t>
            </a:r>
            <a:endParaRPr sz="25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- Video Question">
  <p:cSld name="TITLE_AND_BODY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body" idx="1"/>
          </p:nvPr>
        </p:nvSpPr>
        <p:spPr>
          <a:xfrm>
            <a:off x="9987725" y="-37325"/>
            <a:ext cx="371700" cy="186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rot="-5400000" flipH="1">
            <a:off x="2468083" y="4564608"/>
            <a:ext cx="1691400" cy="2593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23388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48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 txBox="1"/>
          <p:nvPr/>
        </p:nvSpPr>
        <p:spPr>
          <a:xfrm>
            <a:off x="2016883" y="5217821"/>
            <a:ext cx="25938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Now get </a:t>
            </a:r>
            <a:br>
              <a:rPr lang="en" sz="30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30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ready to read </a:t>
            </a:r>
            <a:br>
              <a:rPr lang="en" sz="30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</a:br>
            <a:r>
              <a:rPr lang="en" sz="30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the article!</a:t>
            </a:r>
            <a:endParaRPr sz="30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73" name="Google Shape;73;p6"/>
          <p:cNvPicPr preferRelativeResize="0"/>
          <p:nvPr/>
        </p:nvPicPr>
        <p:blipFill rotWithShape="1">
          <a:blip r:embed="rId2">
            <a:alphaModFix/>
          </a:blip>
          <a:srcRect l="56709" t="3444" r="33588" b="55747"/>
          <a:stretch/>
        </p:blipFill>
        <p:spPr>
          <a:xfrm flipH="1">
            <a:off x="4590984" y="5131045"/>
            <a:ext cx="2210451" cy="18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6"/>
          <p:cNvSpPr txBox="1"/>
          <p:nvPr/>
        </p:nvSpPr>
        <p:spPr>
          <a:xfrm>
            <a:off x="578250" y="836563"/>
            <a:ext cx="84447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Roboto Slab Regular"/>
                <a:ea typeface="Roboto Slab Regular"/>
                <a:cs typeface="Roboto Slab Regular"/>
                <a:sym typeface="Roboto Slab Regular"/>
              </a:rPr>
              <a:t>Answer a Question About the Video</a:t>
            </a:r>
            <a:endParaRPr sz="37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75" name="Google Shape;75;p6"/>
          <p:cNvSpPr txBox="1"/>
          <p:nvPr/>
        </p:nvSpPr>
        <p:spPr>
          <a:xfrm>
            <a:off x="331100" y="1752250"/>
            <a:ext cx="89397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What is a rule from the video that you have in your school?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i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Type your answer below, or ask an adult to type it for you.</a:t>
            </a:r>
            <a:endParaRPr sz="2500" b="1" i="1">
              <a:solidFill>
                <a:srgbClr val="1C4587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76" name="Google Shape;76;p6"/>
          <p:cNvPicPr preferRelativeResize="0"/>
          <p:nvPr/>
        </p:nvPicPr>
        <p:blipFill rotWithShape="1">
          <a:blip r:embed="rId3">
            <a:alphaModFix/>
          </a:blip>
          <a:srcRect l="2153" t="-4042" r="-5683" b="59568"/>
          <a:stretch/>
        </p:blipFill>
        <p:spPr>
          <a:xfrm rot="10">
            <a:off x="6642150" y="-164596"/>
            <a:ext cx="2717700" cy="84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6"/>
          <p:cNvPicPr preferRelativeResize="0"/>
          <p:nvPr/>
        </p:nvPicPr>
        <p:blipFill rotWithShape="1">
          <a:blip r:embed="rId2">
            <a:alphaModFix/>
          </a:blip>
          <a:srcRect l="35272" t="54120" r="55025" b="-491"/>
          <a:stretch/>
        </p:blipFill>
        <p:spPr>
          <a:xfrm>
            <a:off x="6337276" y="-37326"/>
            <a:ext cx="759023" cy="72902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"/>
          <p:cNvSpPr txBox="1"/>
          <p:nvPr/>
        </p:nvSpPr>
        <p:spPr>
          <a:xfrm>
            <a:off x="6642150" y="47275"/>
            <a:ext cx="27177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RESPONSIBLE DECISION MAKING: Caring for My Community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- Read &amp; Listen">
  <p:cSld name="TITLE_AND_BODY_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7"/>
          <p:cNvSpPr txBox="1"/>
          <p:nvPr/>
        </p:nvSpPr>
        <p:spPr>
          <a:xfrm>
            <a:off x="7260550" y="3424375"/>
            <a:ext cx="1626000" cy="29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800" b="1">
                <a:latin typeface="Hind"/>
                <a:ea typeface="Hind"/>
                <a:cs typeface="Hind"/>
                <a:sym typeface="Hind"/>
              </a:rPr>
              <a:t>Look for </a:t>
            </a:r>
            <a:endParaRPr sz="1800"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800"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800"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800"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800"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800"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800" b="1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 sz="1800" b="1">
                <a:latin typeface="Hind"/>
                <a:ea typeface="Hind"/>
                <a:cs typeface="Hind"/>
                <a:sym typeface="Hind"/>
              </a:rPr>
              <a:t> to listen to the article.</a:t>
            </a:r>
            <a:endParaRPr sz="1800" b="1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82" name="Google Shape;8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3300" y="2514925"/>
            <a:ext cx="2380501" cy="99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7198150" y="2753700"/>
            <a:ext cx="1785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Click Here</a:t>
            </a:r>
            <a:endParaRPr sz="25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84" name="Google Shape;84;p7"/>
          <p:cNvPicPr preferRelativeResize="0"/>
          <p:nvPr/>
        </p:nvPicPr>
        <p:blipFill rotWithShape="1">
          <a:blip r:embed="rId3">
            <a:alphaModFix/>
          </a:blip>
          <a:srcRect l="2153" t="-4042" r="-5683" b="59568"/>
          <a:stretch/>
        </p:blipFill>
        <p:spPr>
          <a:xfrm rot="11">
            <a:off x="6799975" y="-164588"/>
            <a:ext cx="2449825" cy="84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7"/>
          <p:cNvPicPr preferRelativeResize="0"/>
          <p:nvPr/>
        </p:nvPicPr>
        <p:blipFill rotWithShape="1">
          <a:blip r:embed="rId4">
            <a:alphaModFix/>
          </a:blip>
          <a:srcRect l="91087" t="-2275" r="-2690" b="45528"/>
          <a:stretch/>
        </p:blipFill>
        <p:spPr>
          <a:xfrm>
            <a:off x="7231250" y="1163775"/>
            <a:ext cx="1587303" cy="16228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7"/>
          <p:cNvSpPr txBox="1">
            <a:spLocks noGrp="1"/>
          </p:cNvSpPr>
          <p:nvPr>
            <p:ph type="body" idx="1"/>
          </p:nvPr>
        </p:nvSpPr>
        <p:spPr>
          <a:xfrm>
            <a:off x="1515550" y="2010750"/>
            <a:ext cx="4816800" cy="2595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87" name="Google Shape;87;p7"/>
          <p:cNvPicPr preferRelativeResize="0"/>
          <p:nvPr/>
        </p:nvPicPr>
        <p:blipFill rotWithShape="1">
          <a:blip r:embed="rId5">
            <a:alphaModFix/>
          </a:blip>
          <a:srcRect l="2660" r="2660"/>
          <a:stretch/>
        </p:blipFill>
        <p:spPr>
          <a:xfrm>
            <a:off x="477500" y="1326725"/>
            <a:ext cx="6887375" cy="55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7"/>
          <p:cNvPicPr preferRelativeResize="0"/>
          <p:nvPr/>
        </p:nvPicPr>
        <p:blipFill rotWithShape="1">
          <a:blip r:embed="rId6">
            <a:alphaModFix/>
          </a:blip>
          <a:srcRect l="455" r="465"/>
          <a:stretch/>
        </p:blipFill>
        <p:spPr>
          <a:xfrm>
            <a:off x="1515550" y="1854200"/>
            <a:ext cx="4874574" cy="324597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7"/>
          <p:cNvSpPr txBox="1"/>
          <p:nvPr/>
        </p:nvSpPr>
        <p:spPr>
          <a:xfrm>
            <a:off x="711900" y="827250"/>
            <a:ext cx="81693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Roboto Slab Regular"/>
                <a:ea typeface="Roboto Slab Regular"/>
                <a:cs typeface="Roboto Slab Regular"/>
                <a:sym typeface="Roboto Slab Regular"/>
              </a:rPr>
              <a:t>Read or Listen to the Article</a:t>
            </a:r>
            <a:endParaRPr sz="37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90" name="Google Shape;90;p7"/>
          <p:cNvPicPr preferRelativeResize="0"/>
          <p:nvPr/>
        </p:nvPicPr>
        <p:blipFill rotWithShape="1">
          <a:blip r:embed="rId7">
            <a:alphaModFix/>
          </a:blip>
          <a:srcRect l="32412" t="-1168" r="57885" b="54797"/>
          <a:stretch/>
        </p:blipFill>
        <p:spPr>
          <a:xfrm>
            <a:off x="6337276" y="-37326"/>
            <a:ext cx="759023" cy="72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3925" y="3976225"/>
            <a:ext cx="161925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7"/>
          <p:cNvSpPr txBox="1"/>
          <p:nvPr/>
        </p:nvSpPr>
        <p:spPr>
          <a:xfrm>
            <a:off x="6642150" y="47275"/>
            <a:ext cx="27177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RESPONSIBLE DECISION MAKING: Caring for My Community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- CRQs 1+2">
  <p:cSld name="TITLE_AND_BODY_1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8"/>
          <p:cNvPicPr preferRelativeResize="0"/>
          <p:nvPr/>
        </p:nvPicPr>
        <p:blipFill rotWithShape="1">
          <a:blip r:embed="rId2">
            <a:alphaModFix/>
          </a:blip>
          <a:srcRect l="2153" t="-4042" r="-5683" b="59568"/>
          <a:stretch/>
        </p:blipFill>
        <p:spPr>
          <a:xfrm rot="11">
            <a:off x="6799975" y="-164588"/>
            <a:ext cx="2449825" cy="8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8"/>
          <p:cNvSpPr txBox="1">
            <a:spLocks noGrp="1"/>
          </p:cNvSpPr>
          <p:nvPr>
            <p:ph type="body" idx="1"/>
          </p:nvPr>
        </p:nvSpPr>
        <p:spPr>
          <a:xfrm>
            <a:off x="9920400" y="0"/>
            <a:ext cx="759000" cy="169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" name="Google Shape;97;p8"/>
          <p:cNvSpPr txBox="1"/>
          <p:nvPr/>
        </p:nvSpPr>
        <p:spPr>
          <a:xfrm>
            <a:off x="715950" y="869050"/>
            <a:ext cx="81693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Roboto Slab Regular"/>
                <a:ea typeface="Roboto Slab Regular"/>
                <a:cs typeface="Roboto Slab Regular"/>
                <a:sym typeface="Roboto Slab Regular"/>
              </a:rPr>
              <a:t>Share What You Learned</a:t>
            </a:r>
            <a:endParaRPr sz="37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413875" y="1825000"/>
            <a:ext cx="87741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Imagine you finish looking at a book in class. 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What should you do with it?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i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Drag the        to the correct answer.</a:t>
            </a:r>
            <a:endParaRPr sz="2500" b="1" i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put it back where it belongs 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leave it on the floor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take it home with you 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99" name="Google Shape;99;p8"/>
          <p:cNvPicPr preferRelativeResize="0"/>
          <p:nvPr/>
        </p:nvPicPr>
        <p:blipFill rotWithShape="1">
          <a:blip r:embed="rId3">
            <a:alphaModFix/>
          </a:blip>
          <a:srcRect l="45148" t="45216" r="45149" b="8411"/>
          <a:stretch/>
        </p:blipFill>
        <p:spPr>
          <a:xfrm>
            <a:off x="6337276" y="-37326"/>
            <a:ext cx="759023" cy="72902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8"/>
          <p:cNvSpPr txBox="1"/>
          <p:nvPr/>
        </p:nvSpPr>
        <p:spPr>
          <a:xfrm>
            <a:off x="6642150" y="47275"/>
            <a:ext cx="27177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RESPONSIBLE DECISION MAKING: Caring for My Community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1" name="Google Shape;101;p8"/>
          <p:cNvSpPr/>
          <p:nvPr/>
        </p:nvSpPr>
        <p:spPr>
          <a:xfrm>
            <a:off x="586375" y="3845984"/>
            <a:ext cx="237600" cy="2376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>
            <a:off x="586375" y="4576259"/>
            <a:ext cx="237600" cy="2376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"/>
          <p:cNvSpPr/>
          <p:nvPr/>
        </p:nvSpPr>
        <p:spPr>
          <a:xfrm>
            <a:off x="586375" y="5306534"/>
            <a:ext cx="237600" cy="2376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- CRQs 1+2 1">
  <p:cSld name="TITLE_AND_BODY_1_2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9"/>
          <p:cNvPicPr preferRelativeResize="0"/>
          <p:nvPr/>
        </p:nvPicPr>
        <p:blipFill rotWithShape="1">
          <a:blip r:embed="rId2">
            <a:alphaModFix/>
          </a:blip>
          <a:srcRect l="2153" t="-4042" r="-5683" b="59568"/>
          <a:stretch/>
        </p:blipFill>
        <p:spPr>
          <a:xfrm rot="11">
            <a:off x="6799975" y="-164588"/>
            <a:ext cx="2449825" cy="8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 txBox="1">
            <a:spLocks noGrp="1"/>
          </p:cNvSpPr>
          <p:nvPr>
            <p:ph type="body" idx="1"/>
          </p:nvPr>
        </p:nvSpPr>
        <p:spPr>
          <a:xfrm>
            <a:off x="9920400" y="0"/>
            <a:ext cx="759000" cy="169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9"/>
          <p:cNvSpPr txBox="1"/>
          <p:nvPr/>
        </p:nvSpPr>
        <p:spPr>
          <a:xfrm>
            <a:off x="715950" y="864650"/>
            <a:ext cx="81693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Roboto Slab Regular"/>
                <a:ea typeface="Roboto Slab Regular"/>
                <a:cs typeface="Roboto Slab Regular"/>
                <a:sym typeface="Roboto Slab Regular"/>
              </a:rPr>
              <a:t>Share What You Learned</a:t>
            </a:r>
            <a:endParaRPr sz="37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109" name="Google Shape;109;p9"/>
          <p:cNvSpPr txBox="1"/>
          <p:nvPr/>
        </p:nvSpPr>
        <p:spPr>
          <a:xfrm>
            <a:off x="393175" y="1816200"/>
            <a:ext cx="88566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Imagine your teacher asks your class a question. 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You know the answer. What should you do? 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i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Drag the       to the correct answer.</a:t>
            </a:r>
            <a:endParaRPr sz="2500" b="1" i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call out the answer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raise your hand and wait to be called on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tell your friend the answer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10" name="Google Shape;110;p9"/>
          <p:cNvSpPr txBox="1"/>
          <p:nvPr/>
        </p:nvSpPr>
        <p:spPr>
          <a:xfrm>
            <a:off x="586375" y="4083563"/>
            <a:ext cx="84624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1C4587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11" name="Google Shape;111;p9"/>
          <p:cNvPicPr preferRelativeResize="0"/>
          <p:nvPr/>
        </p:nvPicPr>
        <p:blipFill rotWithShape="1">
          <a:blip r:embed="rId3">
            <a:alphaModFix/>
          </a:blip>
          <a:srcRect l="12215" t="-2616" r="78229" b="51420"/>
          <a:stretch/>
        </p:blipFill>
        <p:spPr>
          <a:xfrm>
            <a:off x="6485200" y="128576"/>
            <a:ext cx="576296" cy="64547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9"/>
          <p:cNvSpPr txBox="1"/>
          <p:nvPr/>
        </p:nvSpPr>
        <p:spPr>
          <a:xfrm>
            <a:off x="6642150" y="47275"/>
            <a:ext cx="27177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RESPONSIBLE DECISION MAKING: Caring for My Community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586375" y="3845984"/>
            <a:ext cx="237600" cy="2376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586375" y="4581834"/>
            <a:ext cx="237600" cy="2376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"/>
          <p:cNvSpPr/>
          <p:nvPr/>
        </p:nvSpPr>
        <p:spPr>
          <a:xfrm>
            <a:off x="586375" y="5317684"/>
            <a:ext cx="237600" cy="2376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- CRQ 3/Good Job! 1">
  <p:cSld name="TITLE_AND_BODY_1_1_1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0"/>
          <p:cNvSpPr/>
          <p:nvPr/>
        </p:nvSpPr>
        <p:spPr>
          <a:xfrm rot="5400000" flipH="1">
            <a:off x="5201125" y="4510954"/>
            <a:ext cx="1363800" cy="3484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774DD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48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0"/>
          <p:cNvSpPr txBox="1"/>
          <p:nvPr/>
        </p:nvSpPr>
        <p:spPr>
          <a:xfrm>
            <a:off x="4231425" y="5763754"/>
            <a:ext cx="32133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Patrick Hand"/>
                <a:ea typeface="Patrick Hand"/>
                <a:cs typeface="Patrick Hand"/>
                <a:sym typeface="Patrick Hand"/>
              </a:rPr>
              <a:t>Awesome Job!</a:t>
            </a:r>
            <a:endParaRPr sz="45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20" name="Google Shape;120;p10"/>
          <p:cNvPicPr preferRelativeResize="0"/>
          <p:nvPr/>
        </p:nvPicPr>
        <p:blipFill rotWithShape="1">
          <a:blip r:embed="rId2">
            <a:alphaModFix/>
          </a:blip>
          <a:srcRect l="80336" r="9961" b="48216"/>
          <a:stretch/>
        </p:blipFill>
        <p:spPr>
          <a:xfrm>
            <a:off x="1964350" y="5412975"/>
            <a:ext cx="2035021" cy="21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0"/>
          <p:cNvPicPr preferRelativeResize="0"/>
          <p:nvPr/>
        </p:nvPicPr>
        <p:blipFill rotWithShape="1">
          <a:blip r:embed="rId3">
            <a:alphaModFix/>
          </a:blip>
          <a:srcRect l="2153" t="-4042" r="-5683" b="59568"/>
          <a:stretch/>
        </p:blipFill>
        <p:spPr>
          <a:xfrm rot="11">
            <a:off x="6799975" y="-164588"/>
            <a:ext cx="2449825" cy="84749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0"/>
          <p:cNvSpPr txBox="1">
            <a:spLocks noGrp="1"/>
          </p:cNvSpPr>
          <p:nvPr>
            <p:ph type="body" idx="1"/>
          </p:nvPr>
        </p:nvSpPr>
        <p:spPr>
          <a:xfrm>
            <a:off x="1515550" y="2915275"/>
            <a:ext cx="4816800" cy="169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" name="Google Shape;123;p10"/>
          <p:cNvSpPr txBox="1"/>
          <p:nvPr/>
        </p:nvSpPr>
        <p:spPr>
          <a:xfrm>
            <a:off x="413875" y="1977775"/>
            <a:ext cx="88359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Why do you think is it important to follow school rules?</a:t>
            </a: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i="1">
                <a:solidFill>
                  <a:srgbClr val="0B5394"/>
                </a:solidFill>
                <a:latin typeface="Hind"/>
                <a:ea typeface="Hind"/>
                <a:cs typeface="Hind"/>
                <a:sym typeface="Hind"/>
              </a:rPr>
              <a:t>Type your answer below, or ask an adult to type it for you.</a:t>
            </a:r>
            <a:endParaRPr sz="2500" b="1" i="1">
              <a:solidFill>
                <a:srgbClr val="1C4587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rgbClr val="0B5394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24" name="Google Shape;124;p10"/>
          <p:cNvSpPr txBox="1"/>
          <p:nvPr/>
        </p:nvSpPr>
        <p:spPr>
          <a:xfrm>
            <a:off x="715950" y="854288"/>
            <a:ext cx="81693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Roboto Slab Regular"/>
                <a:ea typeface="Roboto Slab Regular"/>
                <a:cs typeface="Roboto Slab Regular"/>
                <a:sym typeface="Roboto Slab Regular"/>
              </a:rPr>
              <a:t>Share What You Learned</a:t>
            </a:r>
            <a:endParaRPr sz="37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125" name="Google Shape;125;p10"/>
          <p:cNvSpPr txBox="1"/>
          <p:nvPr/>
        </p:nvSpPr>
        <p:spPr>
          <a:xfrm>
            <a:off x="4933125" y="2328475"/>
            <a:ext cx="4087500" cy="14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23388"/>
              </a:solidFill>
            </a:endParaRPr>
          </a:p>
        </p:txBody>
      </p:sp>
      <p:pic>
        <p:nvPicPr>
          <p:cNvPr id="126" name="Google Shape;126;p10"/>
          <p:cNvPicPr preferRelativeResize="0"/>
          <p:nvPr/>
        </p:nvPicPr>
        <p:blipFill rotWithShape="1">
          <a:blip r:embed="rId2">
            <a:alphaModFix/>
          </a:blip>
          <a:srcRect l="80595" t="15845" r="9702" b="52515"/>
          <a:stretch/>
        </p:blipFill>
        <p:spPr>
          <a:xfrm>
            <a:off x="6337275" y="194275"/>
            <a:ext cx="759023" cy="4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0"/>
          <p:cNvSpPr txBox="1"/>
          <p:nvPr/>
        </p:nvSpPr>
        <p:spPr>
          <a:xfrm>
            <a:off x="6642150" y="47275"/>
            <a:ext cx="27177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RESPONSIBLE DECISION MAKING: Caring for My Community</a:t>
            </a: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FFFF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0">
            <a:alphaModFix/>
          </a:blip>
          <a:srcRect l="2308" r="2308"/>
          <a:stretch/>
        </p:blipFill>
        <p:spPr>
          <a:xfrm>
            <a:off x="-168075" y="-458525"/>
            <a:ext cx="9937351" cy="80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3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81525" y="67926"/>
            <a:ext cx="1365450" cy="5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 rot="-5400000">
            <a:off x="-971114" y="5580442"/>
            <a:ext cx="2424300" cy="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Artwork: Shutterstock</a:t>
            </a:r>
            <a:endParaRPr sz="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5535425" y="7150500"/>
            <a:ext cx="4065900" cy="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Scholastic Inc. grants Teacher-Subscribers to </a:t>
            </a:r>
            <a:r>
              <a:rPr lang="en" sz="4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Scholastic News </a:t>
            </a:r>
            <a:r>
              <a:rPr lang="en" sz="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permission to reproduce this Skills Sheet for use in their classrooms. ©2020 by Scholastic Inc. All rights reserved.</a:t>
            </a:r>
            <a:endParaRPr sz="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302450" y="701324"/>
            <a:ext cx="8996400" cy="6223200"/>
          </a:xfrm>
          <a:prstGeom prst="roundRect">
            <a:avLst>
              <a:gd name="adj" fmla="val 4312"/>
            </a:avLst>
          </a:prstGeom>
          <a:gradFill>
            <a:gsLst>
              <a:gs pos="0">
                <a:srgbClr val="FFFFFF"/>
              </a:gs>
              <a:gs pos="100000">
                <a:srgbClr val="74E7FF">
                  <a:alpha val="60392"/>
                </a:srgbClr>
              </a:gs>
            </a:gsLst>
            <a:lin ang="2700006" scaled="0"/>
          </a:gra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95250" dir="3000000" algn="bl" rotWithShape="0">
              <a:srgbClr val="595959">
                <a:alpha val="63000"/>
              </a:srgbClr>
            </a:outerShdw>
          </a:effectLst>
        </p:spPr>
        <p:txBody>
          <a:bodyPr spcFirstLastPara="1" wrap="square" lIns="129625" tIns="129625" rIns="129625" bIns="1296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    </a:t>
            </a:r>
            <a:endParaRPr sz="1900"/>
          </a:p>
        </p:txBody>
      </p:sp>
      <p:sp>
        <p:nvSpPr>
          <p:cNvPr id="14" name="Google Shape;14;p1"/>
          <p:cNvSpPr txBox="1"/>
          <p:nvPr/>
        </p:nvSpPr>
        <p:spPr>
          <a:xfrm rot="-5400000">
            <a:off x="8243300" y="4466700"/>
            <a:ext cx="2424300" cy="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Scholastic is not responsible for any edits to these materials made by educators or their students</a:t>
            </a:r>
            <a:endParaRPr sz="4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n1.scholastic.com/issues/2018-19/090118.html?share-video=49450184130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n1.scholastic.com/issues/2018-19/090118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lin ang="5400012" scaled="0"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>
            <a:hlinkClick r:id="" action="ppaction://hlinkshowjump?jump=nextslide"/>
          </p:cNvPr>
          <p:cNvSpPr/>
          <p:nvPr/>
        </p:nvSpPr>
        <p:spPr>
          <a:xfrm>
            <a:off x="611619" y="2810125"/>
            <a:ext cx="3988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">
            <a:hlinkClick r:id="rId3" action="ppaction://hlinksldjump"/>
          </p:cNvPr>
          <p:cNvSpPr/>
          <p:nvPr/>
        </p:nvSpPr>
        <p:spPr>
          <a:xfrm>
            <a:off x="597519" y="3498250"/>
            <a:ext cx="40164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2">
            <a:hlinkClick r:id="rId4" action="ppaction://hlinksldjump"/>
          </p:cNvPr>
          <p:cNvSpPr/>
          <p:nvPr/>
        </p:nvSpPr>
        <p:spPr>
          <a:xfrm>
            <a:off x="597519" y="4316575"/>
            <a:ext cx="4016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">
            <a:hlinkClick r:id="rId5" action="ppaction://hlinksldjump"/>
          </p:cNvPr>
          <p:cNvSpPr/>
          <p:nvPr/>
        </p:nvSpPr>
        <p:spPr>
          <a:xfrm>
            <a:off x="597519" y="5080900"/>
            <a:ext cx="4016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1"/>
          </p:nvPr>
        </p:nvSpPr>
        <p:spPr>
          <a:xfrm>
            <a:off x="318525" y="296650"/>
            <a:ext cx="3467400" cy="3390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>
            <a:hlinkClick r:id="rId3"/>
          </p:cNvPr>
          <p:cNvSpPr txBox="1"/>
          <p:nvPr/>
        </p:nvSpPr>
        <p:spPr>
          <a:xfrm>
            <a:off x="3568800" y="5240350"/>
            <a:ext cx="2311200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>
            <a:spLocks noGrp="1"/>
          </p:cNvSpPr>
          <p:nvPr>
            <p:ph type="body" idx="1"/>
          </p:nvPr>
        </p:nvSpPr>
        <p:spPr>
          <a:xfrm>
            <a:off x="574200" y="3199175"/>
            <a:ext cx="8444700" cy="1667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10375" tIns="110375" rIns="110375" bIns="110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>
            <a:hlinkClick r:id="rId3"/>
          </p:cNvPr>
          <p:cNvSpPr txBox="1"/>
          <p:nvPr/>
        </p:nvSpPr>
        <p:spPr>
          <a:xfrm>
            <a:off x="7023325" y="2499325"/>
            <a:ext cx="20766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/>
        </p:nvSpPr>
        <p:spPr>
          <a:xfrm>
            <a:off x="964975" y="190525"/>
            <a:ext cx="770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4175" y="2927675"/>
            <a:ext cx="396050" cy="4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325" y="2915850"/>
            <a:ext cx="396050" cy="4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body" idx="1"/>
          </p:nvPr>
        </p:nvSpPr>
        <p:spPr>
          <a:xfrm>
            <a:off x="578250" y="3237275"/>
            <a:ext cx="8444700" cy="1901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10375" tIns="110375" rIns="110375" bIns="110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9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Hind</vt:lpstr>
      <vt:lpstr>Patrick Hand</vt:lpstr>
      <vt:lpstr>Roboto</vt:lpstr>
      <vt:lpstr>Roboto Slab Regular</vt:lpstr>
      <vt:lpstr>Roboto Slab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Ferrara, Jeanette</cp:lastModifiedBy>
  <cp:revision>1</cp:revision>
  <dcterms:modified xsi:type="dcterms:W3CDTF">2021-04-01T19:07:10Z</dcterms:modified>
</cp:coreProperties>
</file>